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7" r:id="rId3"/>
    <p:sldId id="274" r:id="rId4"/>
    <p:sldId id="275" r:id="rId5"/>
    <p:sldId id="276" r:id="rId6"/>
    <p:sldId id="278" r:id="rId7"/>
    <p:sldId id="281" r:id="rId8"/>
    <p:sldId id="279" r:id="rId9"/>
    <p:sldId id="284" r:id="rId10"/>
    <p:sldId id="280" r:id="rId11"/>
    <p:sldId id="283" r:id="rId12"/>
    <p:sldId id="282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6"/>
  </p:normalViewPr>
  <p:slideViewPr>
    <p:cSldViewPr snapToGrid="0" snapToObjects="1">
      <p:cViewPr varScale="1">
        <p:scale>
          <a:sx n="69" d="100"/>
          <a:sy n="69" d="100"/>
        </p:scale>
        <p:origin x="-107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27E628-860F-A446-B385-A09FD4AFB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0492A11-C800-154E-9F44-19AEE61A2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6542949-2F91-2A47-896E-CA140D72D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7785-CCEC-0348-972E-3DE9D5991D8A}" type="datetimeFigureOut">
              <a:rPr lang="pt-BR" smtClean="0"/>
              <a:pPr/>
              <a:t>11/06/19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D44E478-F2F6-6F4D-A4E3-7114EC25B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0BC6375-CC33-274B-A17F-06DEF13D4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DFCD-0D2A-A64B-8EB6-CCF76F9B5DB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09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9FF71C-20A7-584A-AB40-64F3C63D8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BAD4BAF7-C8C7-8240-BB55-1CBDD3324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42149FA-C43C-B243-840B-93D4FB5CF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7785-CCEC-0348-972E-3DE9D5991D8A}" type="datetimeFigureOut">
              <a:rPr lang="pt-BR" smtClean="0"/>
              <a:pPr/>
              <a:t>11/06/19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97DCF6F-F92C-A944-8C04-76823B50D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A9F1E5B-C014-3147-9410-3D8C77A9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DFCD-0D2A-A64B-8EB6-CCF76F9B5DB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86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A562EDE-C1C3-BF43-B150-D84B3D5B2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B988F5BB-32C8-2A4C-9C29-3576AAD7E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12FE1B0-5E5D-314D-B5A3-2B1026B51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7785-CCEC-0348-972E-3DE9D5991D8A}" type="datetimeFigureOut">
              <a:rPr lang="pt-BR" smtClean="0"/>
              <a:pPr/>
              <a:t>11/06/19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C00338F-2C30-4246-82E2-52AC33333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F291F8B-46B7-2E45-9862-ECFECE479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DFCD-0D2A-A64B-8EB6-CCF76F9B5DB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9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1614F4-516C-704C-8B1C-27C8FC04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AAD8D7A-AC8E-4C4F-AB4B-560C86902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8851ACF-ECA5-744B-8EFC-F6E931DBF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7785-CCEC-0348-972E-3DE9D5991D8A}" type="datetimeFigureOut">
              <a:rPr lang="pt-BR" smtClean="0"/>
              <a:pPr/>
              <a:t>11/06/19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285F3E0-783A-8146-AC28-F057789C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9387365-F61E-684A-BFF2-92767FBDA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DFCD-0D2A-A64B-8EB6-CCF76F9B5DB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96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FE933E-A30D-6243-B778-DB86CEB62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94FEFF2-BC7E-2B43-A58B-39FFEAF3B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8C7AAFB-83CE-AC43-9D6F-22F367694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7785-CCEC-0348-972E-3DE9D5991D8A}" type="datetimeFigureOut">
              <a:rPr lang="pt-BR" smtClean="0"/>
              <a:pPr/>
              <a:t>11/06/19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01CB845-2B4E-B546-82D4-8D279B10C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8179D7C-74BE-784A-9BD1-E99B24D7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DFCD-0D2A-A64B-8EB6-CCF76F9B5DB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40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ED8B16-F0E2-2243-9081-B41F57B05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2D71BD5-DB45-914B-A58E-33008F5DA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DE9F008-2E8D-2045-9057-74F550DBC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B6034EF-D0AD-5F4C-A07E-732BD384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7785-CCEC-0348-972E-3DE9D5991D8A}" type="datetimeFigureOut">
              <a:rPr lang="pt-BR" smtClean="0"/>
              <a:pPr/>
              <a:t>11/06/19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59D6D56-507D-F045-8B6E-4CF57B3B6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C7F97C1-2339-BA45-BD2C-0499E45D6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DFCD-0D2A-A64B-8EB6-CCF76F9B5DB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87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27BE70-1F5C-9F43-93D6-26FC6E97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FA9DB57-0894-664D-862D-FE8B1C378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3906A9D-565F-E942-B04E-1B81DF2B6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11234D7C-7133-4D42-8CE1-97435D255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56D0DC3A-A67C-C34D-8ACE-32238B64A1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57A4F770-84A6-4D4B-9673-E8038C8D9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7785-CCEC-0348-972E-3DE9D5991D8A}" type="datetimeFigureOut">
              <a:rPr lang="pt-BR" smtClean="0"/>
              <a:pPr/>
              <a:t>11/06/19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9683118B-D9AD-8C45-9819-A9138333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5420D48B-2218-6346-A037-F7931BD3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DFCD-0D2A-A64B-8EB6-CCF76F9B5DB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04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0F7F16-DAC0-E94A-8657-BAD5FFB28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D4D011F-418E-EA40-BE1F-97706CB52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7785-CCEC-0348-972E-3DE9D5991D8A}" type="datetimeFigureOut">
              <a:rPr lang="pt-BR" smtClean="0"/>
              <a:pPr/>
              <a:t>11/06/19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6C66C6FB-A677-E040-977B-235884324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9A5861AE-16FF-F344-991F-4121D9A9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DFCD-0D2A-A64B-8EB6-CCF76F9B5DB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16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24491807-12AB-5F41-8A8F-57E13E519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7785-CCEC-0348-972E-3DE9D5991D8A}" type="datetimeFigureOut">
              <a:rPr lang="pt-BR" smtClean="0"/>
              <a:pPr/>
              <a:t>11/06/19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8203DE3E-6E09-F644-B47B-EE0A2449E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895DD1C4-E84A-3447-9F2F-1570E65EC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DFCD-0D2A-A64B-8EB6-CCF76F9B5DB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312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583E7E-C446-E948-924B-7B7AD4510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5A8E1B6-B6CA-DE47-96BF-32AD652A9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6CEDF75-6E36-2843-A064-67F6BFD56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CE8D6AE-AB58-C847-A227-B8CB92CD1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7785-CCEC-0348-972E-3DE9D5991D8A}" type="datetimeFigureOut">
              <a:rPr lang="pt-BR" smtClean="0"/>
              <a:pPr/>
              <a:t>11/06/19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7F8D437-764A-CE49-8C35-84F4A88AD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FB7D3B1-9F7E-F147-A756-508EFC198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DFCD-0D2A-A64B-8EB6-CCF76F9B5DB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53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F391EE-DFAA-EA4A-9D3C-2111EAC5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237927B9-B97A-0045-B3EA-3B5B0FA417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D3EF89C-1B7B-6D43-BE43-015ACE2BF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021658A8-67D2-D149-9CB1-CE57436F5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7785-CCEC-0348-972E-3DE9D5991D8A}" type="datetimeFigureOut">
              <a:rPr lang="pt-BR" smtClean="0"/>
              <a:pPr/>
              <a:t>11/06/19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79E0C143-60BA-9C41-868D-76DE9BFA0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AA2E2D3-BA88-7E47-8663-45F6717F3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DFCD-0D2A-A64B-8EB6-CCF76F9B5DB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60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6BD7E1F9-916F-324B-8941-243752FE7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B33CD62-7CA6-DF41-A779-4D5901A02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B023471-B2C2-AA4C-B864-A17E8FC94E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C7785-CCEC-0348-972E-3DE9D5991D8A}" type="datetimeFigureOut">
              <a:rPr lang="pt-BR" smtClean="0"/>
              <a:pPr/>
              <a:t>11/06/19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E75652E-0E00-E14B-9D3A-4EC6C994D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A0CAA5E-304A-1548-9813-A6A5D7803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BDFCD-0D2A-A64B-8EB6-CCF76F9B5DB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33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2064" y="365125"/>
            <a:ext cx="11143488" cy="1325563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VII WORKSHOP CT-INFRA N/NE/CO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2064" y="1825624"/>
            <a:ext cx="11143488" cy="4587367"/>
          </a:xfrm>
        </p:spPr>
        <p:txBody>
          <a:bodyPr>
            <a:normAutofit fontScale="77500" lnSpcReduction="20000"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>
              <a:buNone/>
            </a:pPr>
            <a:r>
              <a:rPr lang="pt-BR" sz="50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Regional Nordeste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sz="3100" b="1" i="1" dirty="0"/>
              <a:t>Prof. George Rego Albuquerque</a:t>
            </a:r>
          </a:p>
          <a:p>
            <a:pPr>
              <a:buNone/>
            </a:pPr>
            <a:r>
              <a:rPr lang="pt-BR" i="1" dirty="0"/>
              <a:t>Pró-reitor de Pesquisa e Pós-graduação</a:t>
            </a:r>
          </a:p>
          <a:p>
            <a:pPr>
              <a:buNone/>
            </a:pPr>
            <a:r>
              <a:rPr lang="pt-BR" i="1" dirty="0"/>
              <a:t>Universidade Estadual de Santa Cruz - UESC</a:t>
            </a:r>
          </a:p>
        </p:txBody>
      </p:sp>
      <p:pic>
        <p:nvPicPr>
          <p:cNvPr id="1026" name="Picture 2" descr="C:\Users\lnsilva\Documents\RHEMO-mapa-2cor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2021" y="1774296"/>
            <a:ext cx="4821779" cy="3702318"/>
          </a:xfrm>
          <a:prstGeom prst="rect">
            <a:avLst/>
          </a:prstGeom>
          <a:noFill/>
        </p:spPr>
      </p:pic>
      <p:pic>
        <p:nvPicPr>
          <p:cNvPr id="5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01"/>
          <a:stretch/>
        </p:blipFill>
        <p:spPr>
          <a:xfrm>
            <a:off x="8694787" y="5664527"/>
            <a:ext cx="1084395" cy="1082238"/>
          </a:xfrm>
          <a:prstGeom prst="rect">
            <a:avLst/>
          </a:prstGeom>
        </p:spPr>
      </p:pic>
      <p:pic>
        <p:nvPicPr>
          <p:cNvPr id="6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748" y="5707703"/>
            <a:ext cx="1828804" cy="9784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D60EA28-F156-6A47-99FE-7BE5340410C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6720" y="1475232"/>
            <a:ext cx="11362944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0"/>
              <a:buChar char="è"/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  <a:ea typeface="+mj-ea"/>
                <a:cs typeface="+mj-cs"/>
              </a:rPr>
              <a:t>Escassez de investimento em </a:t>
            </a:r>
            <a:r>
              <a:rPr lang="pt-BR" sz="2000" b="1" dirty="0" err="1">
                <a:solidFill>
                  <a:schemeClr val="accent6">
                    <a:lumMod val="75000"/>
                  </a:schemeClr>
                </a:solidFill>
                <a:latin typeface="Calisto MT" pitchFamily="18" charset="0"/>
                <a:ea typeface="+mj-ea"/>
                <a:cs typeface="+mj-cs"/>
              </a:rPr>
              <a:t>infraestrutura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Calisto MT" pitchFamily="18" charset="0"/>
              <a:ea typeface="+mj-ea"/>
              <a:cs typeface="+mj-cs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>
                <a:latin typeface="Calisto MT" pitchFamily="18" charset="0"/>
                <a:ea typeface="+mj-ea"/>
                <a:cs typeface="+mj-cs"/>
              </a:rPr>
              <a:t>Sucateamento da estrutura física e dos equipamentos; 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>
                <a:latin typeface="Calisto MT" pitchFamily="18" charset="0"/>
                <a:ea typeface="+mj-ea"/>
                <a:cs typeface="+mj-cs"/>
              </a:rPr>
              <a:t>Diminuição da qualidade e quantidade das pesquisas desenvolvidas;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>
                <a:latin typeface="Calisto MT" pitchFamily="18" charset="0"/>
                <a:ea typeface="+mj-ea"/>
                <a:cs typeface="+mj-cs"/>
              </a:rPr>
              <a:t>Diminuição da oferta de vagas nos Programas de Pós-Graduação.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>
                <a:latin typeface="Calisto MT" pitchFamily="18" charset="0"/>
                <a:ea typeface="+mj-ea"/>
                <a:cs typeface="+mj-cs"/>
              </a:rPr>
              <a:t>Piora da qualidade da pesquisa e pós-graduação </a:t>
            </a:r>
            <a:r>
              <a:rPr lang="pt-BR" sz="2000" b="1" dirty="0" smtClean="0">
                <a:latin typeface="Calisto MT" pitchFamily="18" charset="0"/>
                <a:ea typeface="+mj-ea"/>
                <a:cs typeface="+mj-cs"/>
              </a:rPr>
              <a:t>brasileira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 smtClean="0">
                <a:latin typeface="Calisto MT" pitchFamily="18" charset="0"/>
                <a:ea typeface="+mj-ea"/>
                <a:cs typeface="+mj-cs"/>
              </a:rPr>
              <a:t>Diminui</a:t>
            </a:r>
            <a:r>
              <a:rPr lang="pt-BR" sz="2000" b="1" dirty="0" smtClean="0">
                <a:latin typeface="Calisto MT" pitchFamily="18" charset="0"/>
                <a:ea typeface="+mj-ea"/>
                <a:cs typeface="+mj-cs"/>
              </a:rPr>
              <a:t>ção de pesquisas que tenham impacto para a sociedade </a:t>
            </a:r>
            <a:endParaRPr lang="pt-BR" sz="2000" b="1" dirty="0">
              <a:latin typeface="Calisto MT" pitchFamily="18" charset="0"/>
              <a:ea typeface="+mj-ea"/>
              <a:cs typeface="+mj-cs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pt-BR" sz="2000" b="1" dirty="0">
              <a:latin typeface="Calisto MT" pitchFamily="18" charset="0"/>
              <a:ea typeface="+mj-ea"/>
              <a:cs typeface="+mj-cs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0"/>
              <a:buChar char="è"/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Ausência de comunicação interna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>
                <a:latin typeface="Calisto MT" pitchFamily="18" charset="0"/>
              </a:rPr>
              <a:t>Impossibilidade de execução de recursos quando não há um alinhamento entre os setores técnico e o jurídico.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b="1" dirty="0">
              <a:latin typeface="Calisto MT" pitchFamily="18" charset="0"/>
              <a:ea typeface="+mj-ea"/>
              <a:cs typeface="+mj-cs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pt-BR" sz="2000" b="1" dirty="0">
              <a:latin typeface="Calisto MT" pitchFamily="18" charset="0"/>
              <a:ea typeface="+mj-ea"/>
              <a:cs typeface="+mj-cs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b="1" dirty="0">
              <a:solidFill>
                <a:schemeClr val="accent6">
                  <a:lumMod val="75000"/>
                </a:schemeClr>
              </a:solidFill>
              <a:latin typeface="Calisto MT" pitchFamily="18" charset="0"/>
              <a:ea typeface="+mj-ea"/>
              <a:cs typeface="+mj-cs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b="1" dirty="0">
              <a:solidFill>
                <a:schemeClr val="accent6">
                  <a:lumMod val="75000"/>
                </a:schemeClr>
              </a:solidFill>
              <a:latin typeface="Calisto MT" pitchFamily="18" charset="0"/>
              <a:ea typeface="+mj-ea"/>
              <a:cs typeface="+mj-cs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5000"/>
              <a:buNone/>
            </a:pPr>
            <a:endParaRPr lang="pt-BR" sz="2000" b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b="1" dirty="0">
              <a:sym typeface="Wingdings" pitchFamily="2" charset="2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26720" y="146304"/>
            <a:ext cx="11362944" cy="1182624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CONVÊNIOS PROINFRA/CT-INFRA</a:t>
            </a:r>
            <a:b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</a:b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AMEAÇAS</a:t>
            </a:r>
          </a:p>
        </p:txBody>
      </p:sp>
      <p:pic>
        <p:nvPicPr>
          <p:cNvPr id="7" name="Picture 2" descr="C:\Users\lnsilva\Documents\RHEMO-mapa-2cor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26495" y="146304"/>
            <a:ext cx="1463169" cy="1036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D60EA28-F156-6A47-99FE-7BE5340410C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6720" y="1475232"/>
            <a:ext cx="1136294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0"/>
              <a:buChar char="è"/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  <a:ea typeface="+mj-ea"/>
                <a:cs typeface="+mj-cs"/>
              </a:rPr>
              <a:t>Continuidade na proposição de editais nas áreas prioritárias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>
                <a:latin typeface="Calisto MT" pitchFamily="18" charset="0"/>
                <a:ea typeface="+mj-ea"/>
                <a:cs typeface="+mj-cs"/>
              </a:rPr>
              <a:t>Editais que busquem o fomento </a:t>
            </a:r>
            <a:r>
              <a:rPr lang="pt-BR" sz="2000" b="1" dirty="0" smtClean="0">
                <a:latin typeface="Calisto MT" pitchFamily="18" charset="0"/>
                <a:ea typeface="+mj-ea"/>
                <a:cs typeface="+mj-cs"/>
              </a:rPr>
              <a:t>temático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 smtClean="0">
                <a:latin typeface="Calisto MT" pitchFamily="18" charset="0"/>
                <a:ea typeface="+mj-ea"/>
                <a:cs typeface="+mj-cs"/>
              </a:rPr>
              <a:t>Editais para manuten</a:t>
            </a:r>
            <a:r>
              <a:rPr lang="pt-BR" sz="2000" b="1" dirty="0" smtClean="0">
                <a:latin typeface="Calisto MT" pitchFamily="18" charset="0"/>
                <a:ea typeface="+mj-ea"/>
                <a:cs typeface="+mj-cs"/>
              </a:rPr>
              <a:t>ção preventiva e corretiva de equipamentos</a:t>
            </a:r>
            <a:endParaRPr lang="pt-BR" sz="2000" b="1" dirty="0">
              <a:latin typeface="Calisto MT" pitchFamily="18" charset="0"/>
              <a:ea typeface="+mj-ea"/>
              <a:cs typeface="+mj-cs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>
                <a:latin typeface="Calisto MT" pitchFamily="18" charset="0"/>
                <a:ea typeface="+mj-ea"/>
                <a:cs typeface="+mj-cs"/>
              </a:rPr>
              <a:t>Interiorização das instituições de ensino e pesquisa;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>
                <a:latin typeface="Calisto MT" pitchFamily="18" charset="0"/>
                <a:ea typeface="+mj-ea"/>
                <a:cs typeface="+mj-cs"/>
                <a:sym typeface="Wingdings" pitchFamily="2" charset="2"/>
              </a:rPr>
              <a:t>Ação indutora para ampliação da </a:t>
            </a:r>
            <a:r>
              <a:rPr lang="pt-BR" sz="2000" b="1" dirty="0" err="1">
                <a:latin typeface="Calisto MT" pitchFamily="18" charset="0"/>
                <a:ea typeface="+mj-ea"/>
                <a:cs typeface="+mj-cs"/>
                <a:sym typeface="Wingdings" pitchFamily="2" charset="2"/>
              </a:rPr>
              <a:t>infraestrutura</a:t>
            </a:r>
            <a:r>
              <a:rPr lang="pt-BR" sz="2000" b="1" dirty="0">
                <a:latin typeface="Calisto MT" pitchFamily="18" charset="0"/>
                <a:ea typeface="+mj-ea"/>
                <a:cs typeface="+mj-cs"/>
                <a:sym typeface="Wingdings" pitchFamily="2" charset="2"/>
              </a:rPr>
              <a:t> de pesquisa e pós-graduação, com a finalidade  de diminuir as assimetrias regionais (N/NE/CO);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>
                <a:latin typeface="Calisto MT" pitchFamily="18" charset="0"/>
                <a:ea typeface="+mj-ea"/>
                <a:cs typeface="+mj-cs"/>
                <a:sym typeface="Wingdings" pitchFamily="2" charset="2"/>
              </a:rPr>
              <a:t>Editais indutores </a:t>
            </a:r>
            <a:r>
              <a:rPr lang="pt-BR" sz="2000" b="1" dirty="0" smtClean="0">
                <a:latin typeface="Calisto MT" pitchFamily="18" charset="0"/>
                <a:ea typeface="+mj-ea"/>
                <a:cs typeface="+mj-cs"/>
                <a:sym typeface="Wingdings" pitchFamily="2" charset="2"/>
              </a:rPr>
              <a:t>de </a:t>
            </a:r>
            <a:r>
              <a:rPr lang="pt-BR" sz="2000" b="1" dirty="0">
                <a:latin typeface="Calisto MT" pitchFamily="18" charset="0"/>
                <a:ea typeface="+mj-ea"/>
                <a:cs typeface="+mj-cs"/>
                <a:sym typeface="Wingdings" pitchFamily="2" charset="2"/>
              </a:rPr>
              <a:t>inovação </a:t>
            </a:r>
            <a:r>
              <a:rPr lang="pt-BR" sz="2000" b="1" dirty="0" smtClean="0">
                <a:latin typeface="Calisto MT" pitchFamily="18" charset="0"/>
                <a:ea typeface="+mj-ea"/>
                <a:cs typeface="+mj-cs"/>
                <a:sym typeface="Wingdings" pitchFamily="2" charset="2"/>
              </a:rPr>
              <a:t>visando parcerias</a:t>
            </a:r>
            <a:r>
              <a:rPr lang="pt-BR" sz="2000" b="1" dirty="0" smtClean="0">
                <a:latin typeface="Calisto MT" pitchFamily="18" charset="0"/>
                <a:ea typeface="+mj-ea"/>
                <a:cs typeface="+mj-cs"/>
                <a:sym typeface="Wingdings" pitchFamily="2" charset="2"/>
              </a:rPr>
              <a:t> </a:t>
            </a:r>
            <a:r>
              <a:rPr lang="pt-BR" sz="2000" b="1" dirty="0">
                <a:latin typeface="Calisto MT" pitchFamily="18" charset="0"/>
                <a:ea typeface="+mj-ea"/>
                <a:cs typeface="+mj-cs"/>
                <a:sym typeface="Wingdings" pitchFamily="2" charset="2"/>
              </a:rPr>
              <a:t>de </a:t>
            </a:r>
            <a:r>
              <a:rPr lang="pt-BR" sz="2000" b="1" dirty="0" smtClean="0">
                <a:latin typeface="Calisto MT" pitchFamily="18" charset="0"/>
                <a:ea typeface="+mj-ea"/>
                <a:cs typeface="+mj-cs"/>
                <a:sym typeface="Wingdings" pitchFamily="2" charset="2"/>
              </a:rPr>
              <a:t>universidades e empresas;</a:t>
            </a:r>
            <a:endParaRPr lang="pt-BR" sz="2000" b="1" dirty="0">
              <a:latin typeface="Calisto MT" pitchFamily="18" charset="0"/>
              <a:ea typeface="+mj-ea"/>
              <a:cs typeface="+mj-cs"/>
              <a:sym typeface="Wingdings" pitchFamily="2" charset="2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>
                <a:latin typeface="Calisto MT" pitchFamily="18" charset="0"/>
                <a:ea typeface="+mj-ea"/>
                <a:cs typeface="+mj-cs"/>
                <a:sym typeface="Wingdings" pitchFamily="2" charset="2"/>
              </a:rPr>
              <a:t>Desburocratizar os processos para agilizar o repasse dos recursos dos projetos aprovados pela FINEP.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b="1" dirty="0">
              <a:latin typeface="Calisto MT" pitchFamily="18" charset="0"/>
              <a:ea typeface="+mj-ea"/>
              <a:cs typeface="+mj-cs"/>
              <a:sym typeface="Wingdings" pitchFamily="2" charset="2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b="1" dirty="0">
              <a:solidFill>
                <a:schemeClr val="accent6">
                  <a:lumMod val="75000"/>
                </a:schemeClr>
              </a:solidFill>
              <a:latin typeface="Calisto MT" pitchFamily="18" charset="0"/>
              <a:ea typeface="+mj-ea"/>
              <a:cs typeface="+mj-cs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b="1" dirty="0">
              <a:solidFill>
                <a:schemeClr val="accent6">
                  <a:lumMod val="75000"/>
                </a:schemeClr>
              </a:solidFill>
              <a:latin typeface="Calisto MT" pitchFamily="18" charset="0"/>
              <a:ea typeface="+mj-ea"/>
              <a:cs typeface="+mj-cs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5000"/>
              <a:buNone/>
            </a:pPr>
            <a:endParaRPr lang="pt-BR" sz="2000" b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b="1" dirty="0">
              <a:sym typeface="Wingdings" pitchFamily="2" charset="2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26720" y="146304"/>
            <a:ext cx="11362944" cy="1182624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CONVÊNIOS PROINFRA/CT-INFRA</a:t>
            </a:r>
            <a:b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</a:b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ENCAMINHAMENTOS REGIONAIS</a:t>
            </a:r>
          </a:p>
        </p:txBody>
      </p:sp>
      <p:pic>
        <p:nvPicPr>
          <p:cNvPr id="7" name="Picture 2" descr="C:\Users\lnsilva\Documents\RHEMO-mapa-2cor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26495" y="146304"/>
            <a:ext cx="1463169" cy="1036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D60EA28-F156-6A47-99FE-7BE5340410C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6720" y="1806477"/>
            <a:ext cx="1136294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3600" b="1" dirty="0">
              <a:solidFill>
                <a:schemeClr val="accent6">
                  <a:lumMod val="75000"/>
                </a:schemeClr>
              </a:solidFill>
              <a:latin typeface="Calisto MT" pitchFamily="18" charset="0"/>
              <a:ea typeface="+mj-ea"/>
              <a:cs typeface="+mj-cs"/>
            </a:endParaRPr>
          </a:p>
          <a:p>
            <a:pPr marL="342900" indent="-3429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  <a:ea typeface="+mj-ea"/>
                <a:cs typeface="+mj-cs"/>
              </a:rPr>
              <a:t>OBRIGADO!</a:t>
            </a:r>
          </a:p>
          <a:p>
            <a:pPr marL="342900" indent="-3429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3600" b="1" dirty="0">
              <a:solidFill>
                <a:schemeClr val="accent6">
                  <a:lumMod val="75000"/>
                </a:schemeClr>
              </a:solidFill>
              <a:latin typeface="Calisto MT" pitchFamily="18" charset="0"/>
              <a:ea typeface="+mj-ea"/>
              <a:cs typeface="+mj-cs"/>
            </a:endParaRPr>
          </a:p>
          <a:p>
            <a:pPr marL="342900" indent="-3429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  <a:ea typeface="+mj-ea"/>
                <a:cs typeface="+mj-cs"/>
              </a:rPr>
              <a:t>George Rego Albuquerque</a:t>
            </a:r>
          </a:p>
          <a:p>
            <a:pPr marL="342900" indent="-3429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  <a:ea typeface="+mj-ea"/>
                <a:cs typeface="+mj-cs"/>
              </a:rPr>
              <a:t>Pró-Reitor de Pesquisa e Pós-Graduação da UESC</a:t>
            </a:r>
          </a:p>
          <a:p>
            <a:pPr marL="342900" indent="-3429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  <a:ea typeface="+mj-ea"/>
                <a:cs typeface="+mj-cs"/>
              </a:rPr>
              <a:t>gralbu@uesc.br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b="1" dirty="0">
              <a:solidFill>
                <a:schemeClr val="accent6">
                  <a:lumMod val="75000"/>
                </a:schemeClr>
              </a:solidFill>
              <a:latin typeface="Calisto MT" pitchFamily="18" charset="0"/>
              <a:ea typeface="+mj-ea"/>
              <a:cs typeface="+mj-cs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b="1" dirty="0">
              <a:solidFill>
                <a:schemeClr val="accent6">
                  <a:lumMod val="75000"/>
                </a:schemeClr>
              </a:solidFill>
              <a:latin typeface="Calisto MT" pitchFamily="18" charset="0"/>
              <a:ea typeface="+mj-ea"/>
              <a:cs typeface="+mj-cs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5000"/>
              <a:buNone/>
            </a:pPr>
            <a:endParaRPr lang="pt-BR" sz="2000" b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b="1" dirty="0">
              <a:sym typeface="Wingdings" pitchFamily="2" charset="2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26720" y="146304"/>
            <a:ext cx="11362944" cy="1182624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CONVÊNIOS PROINFRA/CT-</a:t>
            </a:r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INFRA</a:t>
            </a:r>
            <a:endParaRPr lang="pt-BR" sz="3600" b="1" dirty="0">
              <a:solidFill>
                <a:schemeClr val="accent6">
                  <a:lumMod val="75000"/>
                </a:schemeClr>
              </a:solidFill>
              <a:latin typeface="Calisto MT" pitchFamily="18" charset="0"/>
            </a:endParaRPr>
          </a:p>
        </p:txBody>
      </p:sp>
      <p:pic>
        <p:nvPicPr>
          <p:cNvPr id="7" name="Picture 2" descr="C:\Users\lnsilva\Documents\RHEMO-mapa-2cor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26495" y="146304"/>
            <a:ext cx="1463169" cy="1036320"/>
          </a:xfrm>
          <a:prstGeom prst="rect">
            <a:avLst/>
          </a:prstGeom>
          <a:noFill/>
        </p:spPr>
      </p:pic>
      <p:pic>
        <p:nvPicPr>
          <p:cNvPr id="6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01"/>
          <a:stretch/>
        </p:blipFill>
        <p:spPr>
          <a:xfrm>
            <a:off x="8680309" y="5603875"/>
            <a:ext cx="1084395" cy="1082238"/>
          </a:xfrm>
          <a:prstGeom prst="rect">
            <a:avLst/>
          </a:prstGeom>
        </p:spPr>
      </p:pic>
      <p:pic>
        <p:nvPicPr>
          <p:cNvPr id="8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270" y="5647051"/>
            <a:ext cx="1828804" cy="9784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D60EA28-F156-6A47-99FE-7BE5340410C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6720" y="1475232"/>
            <a:ext cx="11362944" cy="5847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0"/>
              <a:buChar char="è"/>
            </a:pPr>
            <a:r>
              <a:rPr lang="pt-BR" sz="2200" b="1" dirty="0" err="1">
                <a:solidFill>
                  <a:schemeClr val="accent6">
                    <a:lumMod val="75000"/>
                  </a:schemeClr>
                </a:solidFill>
                <a:latin typeface="Calisto MT" pitchFamily="18" charset="0"/>
                <a:ea typeface="+mj-ea"/>
                <a:cs typeface="+mj-cs"/>
              </a:rPr>
              <a:t>Infraestrutura</a:t>
            </a:r>
            <a:r>
              <a:rPr lang="pt-BR" sz="22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  <a:ea typeface="+mj-ea"/>
                <a:cs typeface="+mj-cs"/>
              </a:rPr>
              <a:t> de Pesquisa: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200" b="1" dirty="0">
                <a:sym typeface="Wingdings" pitchFamily="2" charset="2"/>
              </a:rPr>
              <a:t>Construção, ampliação e modernização da estrutura de laboratórios e centros multiusuários;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200" b="1" dirty="0">
                <a:sym typeface="Wingdings" pitchFamily="2" charset="2"/>
              </a:rPr>
              <a:t>Aquisição e manutenção de equipamentos de médio e grande porte</a:t>
            </a:r>
            <a:r>
              <a:rPr lang="pt-BR" sz="2200" b="1" dirty="0" smtClean="0">
                <a:sym typeface="Wingdings" pitchFamily="2" charset="2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200" b="1" dirty="0" smtClean="0">
                <a:sym typeface="Wingdings" pitchFamily="2" charset="2"/>
              </a:rPr>
              <a:t>N</a:t>
            </a:r>
            <a:r>
              <a:rPr lang="pt-BR" sz="2200" b="1" dirty="0" smtClean="0">
                <a:sym typeface="Wingdings" pitchFamily="2" charset="2"/>
              </a:rPr>
              <a:t>ão necessidade de contrapartida financeira</a:t>
            </a:r>
            <a:endParaRPr lang="pt-BR" sz="2200" b="1" dirty="0">
              <a:sym typeface="Wingdings" pitchFamily="2" charset="2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200" b="1" dirty="0">
              <a:sym typeface="Wingdings" pitchFamily="2" charset="2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0"/>
              <a:buChar char="è"/>
            </a:pPr>
            <a:r>
              <a:rPr lang="pt-BR" sz="22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  <a:ea typeface="+mj-ea"/>
                <a:cs typeface="+mj-cs"/>
              </a:rPr>
              <a:t>Consolidação </a:t>
            </a:r>
            <a:r>
              <a:rPr lang="pt-BR" sz="2200" b="1" dirty="0" smtClean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  <a:ea typeface="+mj-ea"/>
                <a:cs typeface="+mj-cs"/>
              </a:rPr>
              <a:t>da Pesquisa e dos </a:t>
            </a:r>
            <a:r>
              <a:rPr lang="pt-BR" sz="22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  <a:ea typeface="+mj-ea"/>
                <a:cs typeface="+mj-cs"/>
              </a:rPr>
              <a:t>Programas de Pós-Graduação: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5000"/>
              <a:buFont typeface="Wingdings" pitchFamily="2" charset="2"/>
              <a:buChar char="Ø"/>
            </a:pPr>
            <a:r>
              <a:rPr lang="pt-BR" sz="2200" b="1" dirty="0"/>
              <a:t>Elevação na qualidade e quantidade das produções científicas e tecnológicas;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5000"/>
              <a:buFont typeface="Wingdings" pitchFamily="2" charset="2"/>
              <a:buChar char="Ø"/>
            </a:pPr>
            <a:r>
              <a:rPr lang="pt-BR" sz="2200" b="1" dirty="0"/>
              <a:t>Ascensão das notas dos Programas de </a:t>
            </a:r>
            <a:r>
              <a:rPr lang="pt-BR" sz="2200" b="1" dirty="0" err="1"/>
              <a:t>Pós-graduação</a:t>
            </a:r>
            <a:r>
              <a:rPr lang="pt-BR" sz="2200" b="1" dirty="0"/>
              <a:t> na CAPES;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5000"/>
              <a:buFont typeface="Wingdings" pitchFamily="2" charset="2"/>
              <a:buChar char="Ø"/>
            </a:pPr>
            <a:r>
              <a:rPr lang="pt-BR" sz="2200" b="1" dirty="0"/>
              <a:t>Ampliação da abrangência das áreas de pesquisas;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5000"/>
              <a:buFont typeface="Wingdings" pitchFamily="2" charset="2"/>
              <a:buChar char="Ø"/>
            </a:pPr>
            <a:r>
              <a:rPr lang="pt-BR" sz="2200" b="1" dirty="0"/>
              <a:t>Aumento do número de vagas nos Programas de Pós-Graduação;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5000"/>
              <a:buFont typeface="Wingdings" pitchFamily="2" charset="2"/>
              <a:buChar char="Ø"/>
            </a:pPr>
            <a:r>
              <a:rPr lang="pt-BR" sz="2200" b="1" dirty="0"/>
              <a:t>Fomento de novas parcerias nacionais e internacionais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200" b="1" dirty="0">
              <a:sym typeface="Wingdings" pitchFamily="2" charset="2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26720" y="146304"/>
            <a:ext cx="11362944" cy="1182624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CONVÊNIOS PROINFRA/CT-INFRA</a:t>
            </a:r>
            <a:b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</a:b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Pontos Fortes</a:t>
            </a:r>
          </a:p>
        </p:txBody>
      </p:sp>
      <p:pic>
        <p:nvPicPr>
          <p:cNvPr id="7" name="Picture 2" descr="C:\Users\lnsilva\Documents\RHEMO-mapa-2cor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26495" y="146304"/>
            <a:ext cx="1463169" cy="1036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26720" y="146304"/>
            <a:ext cx="11362944" cy="1182624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CONVÊNIOS PROINFRA/CT-INFRA</a:t>
            </a:r>
            <a:b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</a:br>
            <a:r>
              <a:rPr lang="pt-BR" sz="3600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Pontos Fortes – Exemplos</a:t>
            </a:r>
          </a:p>
        </p:txBody>
      </p:sp>
      <p:pic>
        <p:nvPicPr>
          <p:cNvPr id="2050" name="Picture 2" descr="\\Propp-039823\propp\SUBGERÊNCIA DE PROJETOS\CONVÊNIOS\PROINFRA - FINEP\Relatório Fotográfico das Obras Laboratório de Genética e Biologia Molecular\Rede de Laboratórios de Pesquisa e Pós-Graduação\Rede de Laboratórios de Pesquisa e Pós-Graduação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4274" y="1511808"/>
            <a:ext cx="7475390" cy="5004187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426720" y="1511808"/>
            <a:ext cx="370636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PAVILHÃO PROF. MAX DE MENEZES – UESC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b="1" dirty="0"/>
              <a:t> Abriga 14 laboratórios de 04 Programas de Pós-Graduação;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b="1" dirty="0"/>
              <a:t> Alunos e pesquisadores frequentam o espaço diariamente </a:t>
            </a:r>
          </a:p>
        </p:txBody>
      </p:sp>
      <p:pic>
        <p:nvPicPr>
          <p:cNvPr id="8" name="Picture 2" descr="C:\Users\lnsilva\Documents\RHEMO-mapa-2cor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26495" y="146304"/>
            <a:ext cx="1463169" cy="1036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Propp-039823\propp\SUBGERÊNCIA DE PROJETOS\CONVÊNIOS\PROINFRA - FINEP\PROINFRA - 1019.13\Fotos\Sist. de Mamografia Digita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7334" y="1572768"/>
            <a:ext cx="3324225" cy="4758119"/>
          </a:xfrm>
          <a:prstGeom prst="rect">
            <a:avLst/>
          </a:prstGeom>
          <a:noFill/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26720" y="365126"/>
            <a:ext cx="11284839" cy="1036320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CONVÊNIOS PROINFRA/CT-INFRA</a:t>
            </a:r>
            <a:b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</a:br>
            <a:r>
              <a:rPr lang="pt-BR" sz="3600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Pontos Fortes – Exemplos</a:t>
            </a:r>
          </a:p>
        </p:txBody>
      </p:sp>
      <p:pic>
        <p:nvPicPr>
          <p:cNvPr id="3076" name="Picture 4" descr="Kit simuladores para mama (Phantom)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6512" y="2441752"/>
            <a:ext cx="4144067" cy="233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426720" y="1572768"/>
            <a:ext cx="35234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SISTEMA DE MAMOGRAFIA DIGITAL E PHANTONS SIMULADORES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/>
              <a:t> Disponível para uso compartilhado no Centro Multiusuário </a:t>
            </a:r>
            <a:r>
              <a:rPr lang="pt-BR" sz="2000" b="1" dirty="0" err="1"/>
              <a:t>CPqCTR</a:t>
            </a:r>
            <a:r>
              <a:rPr lang="pt-BR" sz="2000" b="1" dirty="0"/>
              <a:t>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/>
              <a:t>Desenvolvimento de novos processos para a detecção de doenças mamárias;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/>
              <a:t> Aumento no fator de impacto dos artigos publicados;</a:t>
            </a:r>
          </a:p>
        </p:txBody>
      </p:sp>
      <p:pic>
        <p:nvPicPr>
          <p:cNvPr id="9" name="Picture 2" descr="C:\Users\lnsilva\Documents\RHEMO-mapa-2cor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48390" y="365125"/>
            <a:ext cx="1463169" cy="1036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quenciador ABI3130 e No-Brea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496" y="1653658"/>
            <a:ext cx="4608576" cy="238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itometro de flux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4784" y="4042361"/>
            <a:ext cx="4608576" cy="263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36448" y="365125"/>
            <a:ext cx="11106912" cy="1171067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CONVÊNIOS PROINFRA/CT-INFRA</a:t>
            </a:r>
            <a:b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</a:br>
            <a:r>
              <a:rPr lang="pt-BR" sz="3600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Pontos Fortes – Exemplos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6448" y="1872596"/>
            <a:ext cx="35234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SEQUENCIADOR AUTOMÁTICO DE DNA E CITÔMETRO DE FLUXO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000" b="1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/>
              <a:t> Disponíveis para uso compartilhado no Centro Emergente Multiusuário CBG;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/>
              <a:t>Desenvolvimento de novas pesquisas e melhoria na qualidade das análises realizadas;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/>
              <a:t> Aumento no fator de impacto dos artigos publicados;</a:t>
            </a:r>
          </a:p>
        </p:txBody>
      </p:sp>
      <p:pic>
        <p:nvPicPr>
          <p:cNvPr id="8" name="Picture 2" descr="C:\Users\lnsilva\Documents\RHEMO-mapa-2cor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48390" y="365125"/>
            <a:ext cx="1463169" cy="1036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D60EA28-F156-6A47-99FE-7BE5340410C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6720" y="1475232"/>
            <a:ext cx="1136294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0"/>
              <a:buChar char="è"/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  <a:ea typeface="+mj-ea"/>
                <a:cs typeface="+mj-cs"/>
              </a:rPr>
              <a:t>Solução de falhas: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>
                <a:sym typeface="Wingdings" pitchFamily="2" charset="2"/>
              </a:rPr>
              <a:t>Impossibilidade de alteração de minuta de contrato quando a divisão de recursos é </a:t>
            </a:r>
            <a:r>
              <a:rPr lang="pt-BR" sz="2000" b="1" dirty="0" smtClean="0">
                <a:sym typeface="Wingdings" pitchFamily="2" charset="2"/>
              </a:rPr>
              <a:t>impraticável;</a:t>
            </a:r>
            <a:endParaRPr lang="pt-BR" sz="2000" b="1" dirty="0">
              <a:sym typeface="Wingdings" pitchFamily="2" charset="2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>
                <a:sym typeface="Wingdings" pitchFamily="2" charset="2"/>
              </a:rPr>
              <a:t>Ausência de respostas para solução de problemas </a:t>
            </a:r>
            <a:r>
              <a:rPr lang="pt-BR" sz="2000" b="1" dirty="0" smtClean="0">
                <a:sym typeface="Wingdings" pitchFamily="2" charset="2"/>
              </a:rPr>
              <a:t>contratuais.</a:t>
            </a:r>
            <a:endParaRPr lang="pt-BR" sz="2000" b="1" dirty="0">
              <a:sym typeface="Wingdings" pitchFamily="2" charset="2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b="1" dirty="0">
              <a:sym typeface="Wingdings" pitchFamily="2" charset="2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0"/>
              <a:buChar char="è"/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  <a:ea typeface="+mj-ea"/>
                <a:cs typeface="+mj-cs"/>
              </a:rPr>
              <a:t>Lapso temporal: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5000"/>
              <a:buFont typeface="Wingdings" pitchFamily="2" charset="2"/>
              <a:buChar char="Ø"/>
            </a:pPr>
            <a:r>
              <a:rPr lang="pt-BR" sz="2000" b="1" dirty="0"/>
              <a:t>Grande intervalo de tempo entre a aprovação da proposta e a assinatura do contrato;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5000"/>
              <a:buFont typeface="Wingdings" pitchFamily="2" charset="2"/>
              <a:buChar char="Ø"/>
            </a:pPr>
            <a:r>
              <a:rPr lang="pt-BR" sz="2000" b="1" dirty="0"/>
              <a:t>Longa espera entre a assinatura do contrato e o depósito do recurso.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b="1" dirty="0">
              <a:sym typeface="Wingdings" pitchFamily="2" charset="2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0"/>
              <a:buChar char="è"/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Falha na comunicação interna: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5000"/>
              <a:buFont typeface="Wingdings" pitchFamily="2" charset="2"/>
              <a:buChar char="Ø"/>
            </a:pPr>
            <a:r>
              <a:rPr lang="pt-BR" sz="2000" b="1" dirty="0"/>
              <a:t>Necessidade de encaminhamento reiterado de informações e documentos idênticos para mais de uma pessoa ou setor.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5000"/>
              <a:buNone/>
            </a:pPr>
            <a:endParaRPr lang="pt-BR" sz="2000" b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b="1" dirty="0">
              <a:sym typeface="Wingdings" pitchFamily="2" charset="2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26720" y="146304"/>
            <a:ext cx="11362944" cy="1182624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CONVÊNIOS PROINFRA/CT-INFRA</a:t>
            </a:r>
            <a:b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</a:b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Pontos Fracos</a:t>
            </a:r>
          </a:p>
        </p:txBody>
      </p:sp>
      <p:pic>
        <p:nvPicPr>
          <p:cNvPr id="7" name="Picture 2" descr="C:\Users\lnsilva\Documents\RHEMO-mapa-2cor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26495" y="146304"/>
            <a:ext cx="1463169" cy="1036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D60EA28-F156-6A47-99FE-7BE5340410C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6720" y="1475232"/>
            <a:ext cx="1136294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0"/>
              <a:buChar char="è"/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  <a:ea typeface="+mj-ea"/>
                <a:cs typeface="+mj-cs"/>
              </a:rPr>
              <a:t>Valor de referência: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>
                <a:latin typeface="Calisto MT" pitchFamily="18" charset="0"/>
                <a:ea typeface="+mj-ea"/>
                <a:cs typeface="+mj-cs"/>
              </a:rPr>
              <a:t>Os valores utilizados pela FINEP para compor o </a:t>
            </a:r>
            <a:r>
              <a:rPr lang="pt-BR" sz="2000" b="1" dirty="0" err="1">
                <a:latin typeface="Calisto MT" pitchFamily="18" charset="0"/>
                <a:ea typeface="+mj-ea"/>
                <a:cs typeface="+mj-cs"/>
              </a:rPr>
              <a:t>m²</a:t>
            </a:r>
            <a:r>
              <a:rPr lang="pt-BR" sz="2000" b="1" dirty="0">
                <a:latin typeface="Calisto MT" pitchFamily="18" charset="0"/>
                <a:ea typeface="+mj-ea"/>
                <a:cs typeface="+mj-cs"/>
              </a:rPr>
              <a:t> das obras é inferior aquele praticado pelas tabelas do mercado.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b="1" dirty="0">
              <a:latin typeface="Calisto MT" pitchFamily="18" charset="0"/>
              <a:ea typeface="+mj-ea"/>
              <a:cs typeface="+mj-cs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0"/>
              <a:buChar char="è"/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Ausência de modernização do FAP: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>
                <a:latin typeface="Calisto MT" pitchFamily="18" charset="0"/>
              </a:rPr>
              <a:t>Impossibilidade de elaboração de projetos mais robustos e direcionados para o objeto do edital.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pt-BR" sz="2000" b="1" dirty="0">
              <a:latin typeface="Calisto MT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pt-BR" sz="2000" b="1" dirty="0">
              <a:latin typeface="Calisto MT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pt-BR" sz="2000" b="1" dirty="0">
              <a:latin typeface="Calisto MT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b="1" dirty="0">
              <a:latin typeface="Calisto MT" pitchFamily="18" charset="0"/>
              <a:ea typeface="+mj-ea"/>
              <a:cs typeface="+mj-cs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b="1" dirty="0">
              <a:latin typeface="Calisto MT" pitchFamily="18" charset="0"/>
              <a:ea typeface="+mj-ea"/>
              <a:cs typeface="+mj-cs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5000"/>
              <a:buNone/>
            </a:pPr>
            <a:endParaRPr lang="pt-BR" sz="2000" b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b="1" dirty="0">
              <a:sym typeface="Wingdings" pitchFamily="2" charset="2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26720" y="146304"/>
            <a:ext cx="11362944" cy="1182624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CONVÊNIOS PROINFRA/CT-INFRA</a:t>
            </a:r>
            <a:b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</a:b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Pontos Fracos</a:t>
            </a:r>
          </a:p>
        </p:txBody>
      </p:sp>
      <p:pic>
        <p:nvPicPr>
          <p:cNvPr id="7" name="Picture 2" descr="C:\Users\lnsilva\Documents\RHEMO-mapa-2cor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26495" y="146304"/>
            <a:ext cx="1463169" cy="1036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D60EA28-F156-6A47-99FE-7BE5340410C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6720" y="1475232"/>
            <a:ext cx="113629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0"/>
              <a:buChar char="è"/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  <a:ea typeface="+mj-ea"/>
                <a:cs typeface="+mj-cs"/>
              </a:rPr>
              <a:t>Melhorias identificadas após o Workshop do ano de 2018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b="1" dirty="0">
              <a:solidFill>
                <a:schemeClr val="accent6">
                  <a:lumMod val="75000"/>
                </a:schemeClr>
              </a:solidFill>
              <a:latin typeface="Calisto MT" pitchFamily="18" charset="0"/>
              <a:ea typeface="+mj-ea"/>
              <a:cs typeface="+mj-cs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>
                <a:latin typeface="Calisto MT" pitchFamily="18" charset="0"/>
                <a:ea typeface="+mj-ea"/>
                <a:cs typeface="+mj-cs"/>
              </a:rPr>
              <a:t>Avanço em relação a comunicação entre as Universidade e os setores da FINEP;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>
                <a:latin typeface="Calisto MT" pitchFamily="18" charset="0"/>
                <a:ea typeface="+mj-ea"/>
                <a:cs typeface="+mj-cs"/>
              </a:rPr>
              <a:t>Plantão de dúvidas eficiente quando da submissão das propostas;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>
                <a:latin typeface="Calisto MT" pitchFamily="18" charset="0"/>
                <a:ea typeface="+mj-ea"/>
                <a:cs typeface="+mj-cs"/>
              </a:rPr>
              <a:t>Abertura de novos editais.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5000"/>
              <a:buNone/>
            </a:pPr>
            <a:endParaRPr lang="pt-BR" sz="2000" b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b="1" dirty="0">
              <a:sym typeface="Wingdings" pitchFamily="2" charset="2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26720" y="80990"/>
            <a:ext cx="11362944" cy="1182624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CONVÊNIOS PROINFRA/CT-INFRA</a:t>
            </a:r>
            <a:b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</a:b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AVANÇOS</a:t>
            </a:r>
          </a:p>
        </p:txBody>
      </p:sp>
      <p:pic>
        <p:nvPicPr>
          <p:cNvPr id="7" name="Picture 2" descr="C:\Users\lnsilva\Documents\RHEMO-mapa-2cor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26495" y="146304"/>
            <a:ext cx="1463169" cy="1036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chão, ao ar livre, grama, árvore&#10;&#10;Descrição gerada automaticamente">
            <a:extLst>
              <a:ext uri="{FF2B5EF4-FFF2-40B4-BE49-F238E27FC236}">
                <a16:creationId xmlns:a16="http://schemas.microsoft.com/office/drawing/2014/main" xmlns="" id="{CBAD415A-C0E4-4EF4-83AD-EBCC90FE6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81" y="2062017"/>
            <a:ext cx="5051033" cy="3788275"/>
          </a:xfrm>
          <a:prstGeom prst="rect">
            <a:avLst/>
          </a:prstGeom>
        </p:spPr>
      </p:pic>
      <p:pic>
        <p:nvPicPr>
          <p:cNvPr id="7" name="Imagem 6" descr="Uma imagem contendo grama, ao ar livre, chão, cerca&#10;&#10;Descrição gerada automaticamente">
            <a:extLst>
              <a:ext uri="{FF2B5EF4-FFF2-40B4-BE49-F238E27FC236}">
                <a16:creationId xmlns:a16="http://schemas.microsoft.com/office/drawing/2014/main" xmlns="" id="{42E5C936-33A1-4E3D-B0B1-49AC18D67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779" y="2062019"/>
            <a:ext cx="5051035" cy="378827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37D0E1A8-C7B5-4E54-A26D-103CFE4F4112}"/>
              </a:ext>
            </a:extLst>
          </p:cNvPr>
          <p:cNvSpPr txBox="1">
            <a:spLocks/>
          </p:cNvSpPr>
          <p:nvPr/>
        </p:nvSpPr>
        <p:spPr>
          <a:xfrm>
            <a:off x="426720" y="80990"/>
            <a:ext cx="11362944" cy="118262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CONVÊNIOS PROINFRA/CT-INFRA</a:t>
            </a:r>
            <a:br>
              <a:rPr lang="pt-BR" sz="3600" b="1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</a:br>
            <a:r>
              <a:rPr lang="pt-BR" sz="3600" b="1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AVANÇOS</a:t>
            </a:r>
            <a:endParaRPr lang="pt-BR" sz="3600" b="1" dirty="0">
              <a:solidFill>
                <a:schemeClr val="accent6">
                  <a:lumMod val="75000"/>
                </a:schemeClr>
              </a:solidFill>
              <a:latin typeface="Calisto MT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B6403185-68E4-4C45-B4AF-93DFF0E3615F}"/>
              </a:ext>
            </a:extLst>
          </p:cNvPr>
          <p:cNvSpPr/>
          <p:nvPr/>
        </p:nvSpPr>
        <p:spPr>
          <a:xfrm>
            <a:off x="729670" y="1478189"/>
            <a:ext cx="8645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>
                <a:latin typeface="Calisto MT" pitchFamily="18" charset="0"/>
              </a:rPr>
              <a:t>Avanço em relação a comunicação entre as Universidade e os setores da FINEP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64453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657</Words>
  <Application>Microsoft Macintosh PowerPoint</Application>
  <PresentationFormat>Custom</PresentationFormat>
  <Paragraphs>106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Tema do Office</vt:lpstr>
      <vt:lpstr>VII WORKSHOP CT-INFRA N/NE/CO</vt:lpstr>
      <vt:lpstr>CONVÊNIOS PROINFRA/CT-INFRA Pontos Fortes</vt:lpstr>
      <vt:lpstr>CONVÊNIOS PROINFRA/CT-INFRA Pontos Fortes – Exemplos</vt:lpstr>
      <vt:lpstr>CONVÊNIOS PROINFRA/CT-INFRA Pontos Fortes – Exemplos</vt:lpstr>
      <vt:lpstr>CONVÊNIOS PROINFRA/CT-INFRA Pontos Fortes – Exemplos</vt:lpstr>
      <vt:lpstr>CONVÊNIOS PROINFRA/CT-INFRA Pontos Fracos</vt:lpstr>
      <vt:lpstr>CONVÊNIOS PROINFRA/CT-INFRA Pontos Fracos</vt:lpstr>
      <vt:lpstr>CONVÊNIOS PROINFRA/CT-INFRA AVANÇOS</vt:lpstr>
      <vt:lpstr>PowerPoint Presentation</vt:lpstr>
      <vt:lpstr>CONVÊNIOS PROINFRA/CT-INFRA AMEAÇAS</vt:lpstr>
      <vt:lpstr>CONVÊNIOS PROINFRA/CT-INFRA ENCAMINHAMENTOS REGIONAIS</vt:lpstr>
      <vt:lpstr>CONVÊNIOS PROINFRA/CT-INFRA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Beatriz</cp:lastModifiedBy>
  <cp:revision>87</cp:revision>
  <dcterms:created xsi:type="dcterms:W3CDTF">2018-07-28T14:11:30Z</dcterms:created>
  <dcterms:modified xsi:type="dcterms:W3CDTF">2019-06-11T13:18:20Z</dcterms:modified>
</cp:coreProperties>
</file>